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62" r:id="rId1"/>
  </p:sldMasterIdLst>
  <p:notesMasterIdLst>
    <p:notesMasterId r:id="rId26"/>
  </p:notesMasterIdLst>
  <p:sldIdLst>
    <p:sldId id="258" r:id="rId2"/>
    <p:sldId id="292" r:id="rId3"/>
    <p:sldId id="338" r:id="rId4"/>
    <p:sldId id="293" r:id="rId5"/>
    <p:sldId id="294" r:id="rId6"/>
    <p:sldId id="295" r:id="rId7"/>
    <p:sldId id="317" r:id="rId8"/>
    <p:sldId id="297" r:id="rId9"/>
    <p:sldId id="262" r:id="rId10"/>
    <p:sldId id="331" r:id="rId11"/>
    <p:sldId id="346" r:id="rId12"/>
    <p:sldId id="347" r:id="rId13"/>
    <p:sldId id="351" r:id="rId14"/>
    <p:sldId id="350" r:id="rId15"/>
    <p:sldId id="348" r:id="rId16"/>
    <p:sldId id="349" r:id="rId17"/>
    <p:sldId id="352" r:id="rId18"/>
    <p:sldId id="339" r:id="rId19"/>
    <p:sldId id="343" r:id="rId20"/>
    <p:sldId id="340" r:id="rId21"/>
    <p:sldId id="345" r:id="rId22"/>
    <p:sldId id="341" r:id="rId23"/>
    <p:sldId id="342" r:id="rId24"/>
    <p:sldId id="344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kcja domyślna" id="{D9DA14F9-88ED-4510-A5A3-A338B1412121}">
          <p14:sldIdLst>
            <p14:sldId id="258"/>
            <p14:sldId id="292"/>
            <p14:sldId id="338"/>
            <p14:sldId id="293"/>
            <p14:sldId id="294"/>
            <p14:sldId id="295"/>
            <p14:sldId id="317"/>
            <p14:sldId id="297"/>
            <p14:sldId id="262"/>
          </p14:sldIdLst>
        </p14:section>
        <p14:section name="Sekcja bez tytułu" id="{1170C786-C8BF-4C47-A210-9EA84EE804C9}">
          <p14:sldIdLst>
            <p14:sldId id="331"/>
            <p14:sldId id="346"/>
            <p14:sldId id="347"/>
            <p14:sldId id="351"/>
            <p14:sldId id="350"/>
            <p14:sldId id="348"/>
            <p14:sldId id="349"/>
            <p14:sldId id="352"/>
            <p14:sldId id="339"/>
            <p14:sldId id="343"/>
            <p14:sldId id="340"/>
            <p14:sldId id="345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737"/>
  </p:normalViewPr>
  <p:slideViewPr>
    <p:cSldViewPr>
      <p:cViewPr varScale="1">
        <p:scale>
          <a:sx n="143" d="100"/>
          <a:sy n="143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D73ED8-753B-2443-877E-A68D9F720515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976E9B70-1C2A-3E40-AA67-FDF3D980134B}">
      <dgm:prSet phldrT="[Text]"/>
      <dgm:spPr/>
      <dgm:t>
        <a:bodyPr/>
        <a:lstStyle/>
        <a:p>
          <a:r>
            <a:rPr lang="en-US" smtClean="0"/>
            <a:t>No redundancy (JOIN TABLE)</a:t>
          </a:r>
          <a:endParaRPr lang="en-US" dirty="0"/>
        </a:p>
      </dgm:t>
    </dgm:pt>
    <dgm:pt modelId="{C20C0075-FD76-774E-ADCC-3935009554CA}" type="parTrans" cxnId="{63976318-B3DD-3D4C-9C87-9AF0B927681E}">
      <dgm:prSet/>
      <dgm:spPr/>
      <dgm:t>
        <a:bodyPr/>
        <a:lstStyle/>
        <a:p>
          <a:endParaRPr lang="en-US"/>
        </a:p>
      </dgm:t>
    </dgm:pt>
    <dgm:pt modelId="{EE2892CD-C330-E247-9AC3-AACD56E31D1B}" type="sibTrans" cxnId="{63976318-B3DD-3D4C-9C87-9AF0B927681E}">
      <dgm:prSet/>
      <dgm:spPr/>
      <dgm:t>
        <a:bodyPr/>
        <a:lstStyle/>
        <a:p>
          <a:endParaRPr lang="en-US"/>
        </a:p>
      </dgm:t>
    </dgm:pt>
    <dgm:pt modelId="{E6B794B3-333B-3946-BD96-2F99ADAB35C6}" type="pres">
      <dgm:prSet presAssocID="{9CD73ED8-753B-2443-877E-A68D9F720515}" presName="Name0" presStyleCnt="0">
        <dgm:presLayoutVars>
          <dgm:dir/>
          <dgm:animLvl val="lvl"/>
          <dgm:resizeHandles val="exact"/>
        </dgm:presLayoutVars>
      </dgm:prSet>
      <dgm:spPr/>
    </dgm:pt>
    <dgm:pt modelId="{1080187C-6C10-A04F-9E0B-94AD8A0C9735}" type="pres">
      <dgm:prSet presAssocID="{9CD73ED8-753B-2443-877E-A68D9F720515}" presName="dummy" presStyleCnt="0"/>
      <dgm:spPr/>
    </dgm:pt>
    <dgm:pt modelId="{6529A86D-C16F-B042-A5B3-0FDAB48FFCB5}" type="pres">
      <dgm:prSet presAssocID="{9CD73ED8-753B-2443-877E-A68D9F720515}" presName="linH" presStyleCnt="0"/>
      <dgm:spPr/>
    </dgm:pt>
    <dgm:pt modelId="{30D57AAA-DDFE-F847-8A36-BA8026DCE2DE}" type="pres">
      <dgm:prSet presAssocID="{9CD73ED8-753B-2443-877E-A68D9F720515}" presName="padding1" presStyleCnt="0"/>
      <dgm:spPr/>
    </dgm:pt>
    <dgm:pt modelId="{E4479AEE-D337-1443-A9B6-20D828DE56DA}" type="pres">
      <dgm:prSet presAssocID="{976E9B70-1C2A-3E40-AA67-FDF3D980134B}" presName="linV" presStyleCnt="0"/>
      <dgm:spPr/>
    </dgm:pt>
    <dgm:pt modelId="{1839CD97-5BEC-8B4E-969D-27AB78117769}" type="pres">
      <dgm:prSet presAssocID="{976E9B70-1C2A-3E40-AA67-FDF3D980134B}" presName="spVertical1" presStyleCnt="0"/>
      <dgm:spPr/>
    </dgm:pt>
    <dgm:pt modelId="{2CCFE9C3-2426-D94E-AE4D-4C689436E0C3}" type="pres">
      <dgm:prSet presAssocID="{976E9B70-1C2A-3E40-AA67-FDF3D980134B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B88899-A79F-5B4E-BC09-7798165DDD50}" type="pres">
      <dgm:prSet presAssocID="{976E9B70-1C2A-3E40-AA67-FDF3D980134B}" presName="spVertical2" presStyleCnt="0"/>
      <dgm:spPr/>
    </dgm:pt>
    <dgm:pt modelId="{75EF2701-2927-CC4A-BBF1-48683AF8F7B9}" type="pres">
      <dgm:prSet presAssocID="{976E9B70-1C2A-3E40-AA67-FDF3D980134B}" presName="spVertical3" presStyleCnt="0"/>
      <dgm:spPr/>
    </dgm:pt>
    <dgm:pt modelId="{B4D15277-9B74-4D41-9239-4B675F3ECA59}" type="pres">
      <dgm:prSet presAssocID="{9CD73ED8-753B-2443-877E-A68D9F720515}" presName="padding2" presStyleCnt="0"/>
      <dgm:spPr/>
    </dgm:pt>
    <dgm:pt modelId="{E86776C9-A60B-9149-B77C-E3C439C9826D}" type="pres">
      <dgm:prSet presAssocID="{9CD73ED8-753B-2443-877E-A68D9F720515}" presName="negArrow" presStyleCnt="0"/>
      <dgm:spPr/>
    </dgm:pt>
    <dgm:pt modelId="{24632E81-F4EF-4047-B956-04F2FA72CE89}" type="pres">
      <dgm:prSet presAssocID="{9CD73ED8-753B-2443-877E-A68D9F720515}" presName="backgroundArrow" presStyleLbl="node1" presStyleIdx="0" presStyleCnt="1"/>
      <dgm:spPr/>
    </dgm:pt>
  </dgm:ptLst>
  <dgm:cxnLst>
    <dgm:cxn modelId="{ECBCEEF1-BA04-ED43-9224-C4AC4F46F4A9}" type="presOf" srcId="{9CD73ED8-753B-2443-877E-A68D9F720515}" destId="{E6B794B3-333B-3946-BD96-2F99ADAB35C6}" srcOrd="0" destOrd="0" presId="urn:microsoft.com/office/officeart/2005/8/layout/hProcess3"/>
    <dgm:cxn modelId="{A14FAEB3-2B12-D346-9D30-771E35212645}" type="presOf" srcId="{976E9B70-1C2A-3E40-AA67-FDF3D980134B}" destId="{2CCFE9C3-2426-D94E-AE4D-4C689436E0C3}" srcOrd="0" destOrd="0" presId="urn:microsoft.com/office/officeart/2005/8/layout/hProcess3"/>
    <dgm:cxn modelId="{63976318-B3DD-3D4C-9C87-9AF0B927681E}" srcId="{9CD73ED8-753B-2443-877E-A68D9F720515}" destId="{976E9B70-1C2A-3E40-AA67-FDF3D980134B}" srcOrd="0" destOrd="0" parTransId="{C20C0075-FD76-774E-ADCC-3935009554CA}" sibTransId="{EE2892CD-C330-E247-9AC3-AACD56E31D1B}"/>
    <dgm:cxn modelId="{F23FBFE4-23D3-F74B-A8D3-8C0734FDDBDC}" type="presParOf" srcId="{E6B794B3-333B-3946-BD96-2F99ADAB35C6}" destId="{1080187C-6C10-A04F-9E0B-94AD8A0C9735}" srcOrd="0" destOrd="0" presId="urn:microsoft.com/office/officeart/2005/8/layout/hProcess3"/>
    <dgm:cxn modelId="{1DE69AB1-F6E4-B24F-B91B-7ED8F144342D}" type="presParOf" srcId="{E6B794B3-333B-3946-BD96-2F99ADAB35C6}" destId="{6529A86D-C16F-B042-A5B3-0FDAB48FFCB5}" srcOrd="1" destOrd="0" presId="urn:microsoft.com/office/officeart/2005/8/layout/hProcess3"/>
    <dgm:cxn modelId="{F98410D6-DB16-3F4F-B641-BD908836A8A1}" type="presParOf" srcId="{6529A86D-C16F-B042-A5B3-0FDAB48FFCB5}" destId="{30D57AAA-DDFE-F847-8A36-BA8026DCE2DE}" srcOrd="0" destOrd="0" presId="urn:microsoft.com/office/officeart/2005/8/layout/hProcess3"/>
    <dgm:cxn modelId="{EEF12923-613A-EE44-A8AB-49F4D3EBFCAD}" type="presParOf" srcId="{6529A86D-C16F-B042-A5B3-0FDAB48FFCB5}" destId="{E4479AEE-D337-1443-A9B6-20D828DE56DA}" srcOrd="1" destOrd="0" presId="urn:microsoft.com/office/officeart/2005/8/layout/hProcess3"/>
    <dgm:cxn modelId="{22186BAE-5791-F546-B0CC-AF8F781931F5}" type="presParOf" srcId="{E4479AEE-D337-1443-A9B6-20D828DE56DA}" destId="{1839CD97-5BEC-8B4E-969D-27AB78117769}" srcOrd="0" destOrd="0" presId="urn:microsoft.com/office/officeart/2005/8/layout/hProcess3"/>
    <dgm:cxn modelId="{9DEA14EC-DF03-5447-A983-D80E2A764CFB}" type="presParOf" srcId="{E4479AEE-D337-1443-A9B6-20D828DE56DA}" destId="{2CCFE9C3-2426-D94E-AE4D-4C689436E0C3}" srcOrd="1" destOrd="0" presId="urn:microsoft.com/office/officeart/2005/8/layout/hProcess3"/>
    <dgm:cxn modelId="{F458716E-B282-EC46-88A5-006416EFE50B}" type="presParOf" srcId="{E4479AEE-D337-1443-A9B6-20D828DE56DA}" destId="{73B88899-A79F-5B4E-BC09-7798165DDD50}" srcOrd="2" destOrd="0" presId="urn:microsoft.com/office/officeart/2005/8/layout/hProcess3"/>
    <dgm:cxn modelId="{6EB272B1-A9E3-3448-ABDA-A4B9D277594B}" type="presParOf" srcId="{E4479AEE-D337-1443-A9B6-20D828DE56DA}" destId="{75EF2701-2927-CC4A-BBF1-48683AF8F7B9}" srcOrd="3" destOrd="0" presId="urn:microsoft.com/office/officeart/2005/8/layout/hProcess3"/>
    <dgm:cxn modelId="{B092E748-DE54-AE4D-B4FD-55264C6499E6}" type="presParOf" srcId="{6529A86D-C16F-B042-A5B3-0FDAB48FFCB5}" destId="{B4D15277-9B74-4D41-9239-4B675F3ECA59}" srcOrd="2" destOrd="0" presId="urn:microsoft.com/office/officeart/2005/8/layout/hProcess3"/>
    <dgm:cxn modelId="{0B0C7473-F416-C944-B979-31EC28001B79}" type="presParOf" srcId="{6529A86D-C16F-B042-A5B3-0FDAB48FFCB5}" destId="{E86776C9-A60B-9149-B77C-E3C439C9826D}" srcOrd="3" destOrd="0" presId="urn:microsoft.com/office/officeart/2005/8/layout/hProcess3"/>
    <dgm:cxn modelId="{93ABB0A5-ADD4-6246-8F1C-5F2E72FD047C}" type="presParOf" srcId="{6529A86D-C16F-B042-A5B3-0FDAB48FFCB5}" destId="{24632E81-F4EF-4047-B956-04F2FA72CE89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632E81-F4EF-4047-B956-04F2FA72CE89}">
      <dsp:nvSpPr>
        <dsp:cNvPr id="0" name=""/>
        <dsp:cNvSpPr/>
      </dsp:nvSpPr>
      <dsp:spPr>
        <a:xfrm>
          <a:off x="0" y="936160"/>
          <a:ext cx="3096344" cy="1008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CCFE9C3-2426-D94E-AE4D-4C689436E0C3}">
      <dsp:nvSpPr>
        <dsp:cNvPr id="0" name=""/>
        <dsp:cNvSpPr/>
      </dsp:nvSpPr>
      <dsp:spPr>
        <a:xfrm>
          <a:off x="249763" y="1188160"/>
          <a:ext cx="2536945" cy="50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240" rIns="0" bIns="1422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No redundancy (JOIN TABLE)</a:t>
          </a:r>
          <a:endParaRPr lang="en-US" sz="1400" kern="1200" dirty="0"/>
        </a:p>
      </dsp:txBody>
      <dsp:txXfrm>
        <a:off x="249763" y="1188160"/>
        <a:ext cx="2536945" cy="50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ajd tytułowy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19515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169509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/>
          <p:nvPr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Shape 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52932" cy="12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328289" y="2344725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>
            <a:spLocks noGrp="1"/>
          </p:cNvSpPr>
          <p:nvPr>
            <p:ph type="pic" idx="2"/>
          </p:nvPr>
        </p:nvSpPr>
        <p:spPr>
          <a:xfrm>
            <a:off x="1027553" y="2178908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3"/>
          </p:nvPr>
        </p:nvSpPr>
        <p:spPr>
          <a:xfrm>
            <a:off x="2328289" y="3923580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4"/>
          </p:nvPr>
        </p:nvSpPr>
        <p:spPr>
          <a:xfrm>
            <a:off x="1027553" y="3757764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5"/>
          </p:nvPr>
        </p:nvSpPr>
        <p:spPr>
          <a:xfrm>
            <a:off x="7957292" y="2429031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Shape 115"/>
          <p:cNvSpPr>
            <a:spLocks noGrp="1"/>
          </p:cNvSpPr>
          <p:nvPr>
            <p:ph type="pic" idx="6"/>
          </p:nvPr>
        </p:nvSpPr>
        <p:spPr>
          <a:xfrm>
            <a:off x="6656557" y="2263215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pic" idx="7"/>
          </p:nvPr>
        </p:nvSpPr>
        <p:spPr>
          <a:xfrm>
            <a:off x="6656557" y="3734710"/>
            <a:ext cx="1083416" cy="1082653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8"/>
          </p:nvPr>
        </p:nvSpPr>
        <p:spPr>
          <a:xfrm>
            <a:off x="7957292" y="3919889"/>
            <a:ext cx="3206750" cy="7510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ylko tytuł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586398" y="1034019"/>
            <a:ext cx="5024199" cy="6780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4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5039" y="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4241257"/>
            <a:ext cx="12192000" cy="107004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593725" y="4465637"/>
            <a:ext cx="11118849" cy="1614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sty">
    <p:bg>
      <p:bgPr>
        <a:solidFill>
          <a:srgbClr val="F5F5F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Shape 140"/>
          <p:cNvSpPr>
            <a:spLocks noGrp="1"/>
          </p:cNvSpPr>
          <p:nvPr>
            <p:ph type="pic" idx="2"/>
          </p:nvPr>
        </p:nvSpPr>
        <p:spPr>
          <a:xfrm>
            <a:off x="10858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pic" idx="3"/>
          </p:nvPr>
        </p:nvSpPr>
        <p:spPr>
          <a:xfrm>
            <a:off x="49720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pic" idx="4"/>
          </p:nvPr>
        </p:nvSpPr>
        <p:spPr>
          <a:xfrm>
            <a:off x="8858250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39775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5"/>
          </p:nvPr>
        </p:nvSpPr>
        <p:spPr>
          <a:xfrm>
            <a:off x="46228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6"/>
          </p:nvPr>
        </p:nvSpPr>
        <p:spPr>
          <a:xfrm>
            <a:off x="8509000" y="3910012"/>
            <a:ext cx="2946398" cy="15478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8256-9C68-4891-A890-CAA31D0F32BD}" type="datetimeFigureOut">
              <a:rPr lang="en-US" smtClean="0"/>
              <a:t>10/16/17</a:t>
            </a:fld>
            <a:endParaRPr lang="en-US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6B505-6A9A-4A12-BB48-1396DF09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715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lko tytuł">
    <p:bg>
      <p:bgPr>
        <a:solidFill>
          <a:srgbClr val="F5F5F5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6235430"/>
            <a:ext cx="12192000" cy="62256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/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</a:pPr>
            <a:endParaRPr sz="3200" b="0" i="0" u="none" strike="noStrike" cap="none">
              <a:solidFill>
                <a:srgbClr val="4A3D53"/>
              </a:solidFill>
              <a:latin typeface="Geo"/>
              <a:ea typeface="Geo"/>
              <a:cs typeface="Geo"/>
              <a:sym typeface="Geo"/>
            </a:endParaRPr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687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ytuł i zawartość">
    <p:bg>
      <p:bgPr>
        <a:solidFill>
          <a:srgbClr val="F5F5F5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800" b="0" i="0" u="none" strike="noStrike" cap="none">
                <a:solidFill>
                  <a:srgbClr val="77597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ytuł i zawartość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0" y="0"/>
            <a:ext cx="10894979" cy="963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8200" y="4202348"/>
            <a:ext cx="10515599" cy="20750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7"/>
          <p:cNvSpPr>
            <a:spLocks noGrp="1"/>
          </p:cNvSpPr>
          <p:nvPr>
            <p:ph type="pic" idx="2"/>
          </p:nvPr>
        </p:nvSpPr>
        <p:spPr>
          <a:xfrm>
            <a:off x="1896488" y="1459537"/>
            <a:ext cx="2247900" cy="2246311"/>
          </a:xfrm>
          <a:prstGeom prst="ellipse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3"/>
          </p:nvPr>
        </p:nvSpPr>
        <p:spPr>
          <a:xfrm>
            <a:off x="4649923" y="1755605"/>
            <a:ext cx="4406900" cy="5054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9" name="Shape 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4978" y="-23305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9787" y="2368550"/>
            <a:ext cx="4406900" cy="1336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Nagłówek sekcj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60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Shape 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944" y="-35491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1118679" y="1669913"/>
            <a:ext cx="9954638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066800" y="1595333"/>
            <a:ext cx="10058398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2841997" y="1595333"/>
            <a:ext cx="6478621" cy="301558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2892155" y="1111553"/>
            <a:ext cx="6378305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962635" y="2101781"/>
            <a:ext cx="8266721" cy="24217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4554625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wa elementy zawartości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4388794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610360" y="2701043"/>
            <a:ext cx="6177065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558479" y="2626466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1232337"/>
            <a:ext cx="12191997" cy="717247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7344" y="123740"/>
            <a:ext cx="2195209" cy="10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/>
          <p:nvPr/>
        </p:nvSpPr>
        <p:spPr>
          <a:xfrm>
            <a:off x="7299189" y="2701043"/>
            <a:ext cx="4285014" cy="4027252"/>
          </a:xfrm>
          <a:prstGeom prst="rect">
            <a:avLst/>
          </a:prstGeom>
          <a:solidFill>
            <a:srgbClr val="515151">
              <a:alpha val="4941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Shape 64"/>
          <p:cNvSpPr>
            <a:spLocks noGrp="1"/>
          </p:cNvSpPr>
          <p:nvPr>
            <p:ph type="pic" idx="2"/>
          </p:nvPr>
        </p:nvSpPr>
        <p:spPr>
          <a:xfrm>
            <a:off x="7252485" y="2626466"/>
            <a:ext cx="4331501" cy="402759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777875" y="2801938"/>
            <a:ext cx="5807075" cy="36766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Shape 75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ównanie">
    <p:bg>
      <p:bgPr>
        <a:blipFill rotWithShape="1">
          <a:blip r:embed="rId2">
            <a:alphaModFix/>
          </a:blip>
          <a:stretch>
            <a:fillRect t="-8998" b="-8997"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838200" y="1681163"/>
            <a:ext cx="10515599" cy="5176836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0" y="919570"/>
            <a:ext cx="12192000" cy="6562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A3D53"/>
              </a:buClr>
              <a:buFont typeface="Geo"/>
              <a:buNone/>
              <a:defRPr sz="3200" b="1" i="0" u="none" strike="noStrike" cap="none">
                <a:solidFill>
                  <a:srgbClr val="4A3D53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75973"/>
              </a:buClr>
              <a:buFont typeface="Arial"/>
              <a:buNone/>
              <a:defRPr sz="2400" b="1" i="0" u="none" strike="noStrike" cap="none">
                <a:solidFill>
                  <a:srgbClr val="775973"/>
                </a:solidFill>
                <a:latin typeface="Geo"/>
                <a:ea typeface="Geo"/>
                <a:cs typeface="Geo"/>
                <a:sym typeface="Geo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51515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/>
        <p:spPr>
          <a:xfrm>
            <a:off x="5593405" y="16902"/>
            <a:ext cx="1916348" cy="902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Obraz z podpisem">
    <p:bg>
      <p:bgPr>
        <a:solidFill>
          <a:srgbClr val="F5F5F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0" y="0"/>
            <a:ext cx="5183186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311286" y="0"/>
            <a:ext cx="4460737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286" y="1281000"/>
            <a:ext cx="4460737" cy="7763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"/>
              <a:buNone/>
              <a:defRPr sz="3200" b="1" i="0" u="none" strike="noStrike" cap="none">
                <a:solidFill>
                  <a:schemeClr val="lt1"/>
                </a:solidFill>
                <a:latin typeface="Geo"/>
                <a:ea typeface="Geo"/>
                <a:cs typeface="Geo"/>
                <a:sym typeface="Geo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2"/>
          </p:nvPr>
        </p:nvSpPr>
        <p:spPr>
          <a:xfrm>
            <a:off x="5183187" y="0"/>
            <a:ext cx="700881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286" y="2057400"/>
            <a:ext cx="4460737" cy="48006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15151"/>
              </a:buClr>
              <a:buFont typeface="Arial"/>
              <a:buNone/>
              <a:defRPr sz="2800" b="0" i="0" u="none" strike="noStrike" cap="none">
                <a:solidFill>
                  <a:srgbClr val="51515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13866" y="224480"/>
            <a:ext cx="2195209" cy="1034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ct val="25000"/>
                <a:buFont typeface="Calibri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5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hibernate.org/orm/releases/" TargetMode="External"/><Relationship Id="rId5" Type="http://schemas.openxmlformats.org/officeDocument/2006/relationships/hyperlink" Target="https://github.com/hibernate" TargetMode="External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www.mysql.com/products/connector/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x/sql/package-summary.html" TargetMode="External"/><Relationship Id="rId4" Type="http://schemas.openxmlformats.org/officeDocument/2006/relationships/image" Target="../media/image8.gif"/><Relationship Id="rId5" Type="http://schemas.openxmlformats.org/officeDocument/2006/relationships/image" Target="../media/image9.gif"/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docs.oracle.com/javase/8/docs/api/java/sql/package-summary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95400" y="3356992"/>
            <a:ext cx="11097927" cy="2387600"/>
          </a:xfrm>
        </p:spPr>
        <p:txBody>
          <a:bodyPr>
            <a:normAutofit fontScale="90000"/>
          </a:bodyPr>
          <a:lstStyle/>
          <a:p>
            <a:r>
              <a:rPr lang="pl-PL" b="1" dirty="0" smtClean="0"/>
              <a:t>Bazy danych - powtórka</a:t>
            </a:r>
            <a:br>
              <a:rPr lang="pl-PL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pl-PL" sz="4000" dirty="0" smtClean="0"/>
              <a:t>1. Wprowadzenie</a:t>
            </a:r>
            <a:br>
              <a:rPr lang="pl-PL" sz="4000" dirty="0" smtClean="0"/>
            </a:br>
            <a:r>
              <a:rPr lang="pl-PL" sz="4000" dirty="0" smtClean="0"/>
              <a:t>2. ODBC/JDBC – konektory</a:t>
            </a:r>
            <a:br>
              <a:rPr lang="pl-PL" sz="4000" dirty="0" smtClean="0"/>
            </a:br>
            <a:r>
              <a:rPr lang="pl-PL" sz="4000" dirty="0" smtClean="0"/>
              <a:t>3. Object-</a:t>
            </a:r>
            <a:r>
              <a:rPr lang="pl-PL" sz="4000" dirty="0" err="1"/>
              <a:t>R</a:t>
            </a:r>
            <a:r>
              <a:rPr lang="pl-PL" sz="4000" dirty="0" err="1" smtClean="0"/>
              <a:t>elational</a:t>
            </a:r>
            <a:r>
              <a:rPr lang="pl-PL" sz="4000" dirty="0" smtClean="0"/>
              <a:t> </a:t>
            </a:r>
            <a:r>
              <a:rPr lang="pl-PL" sz="4000" dirty="0" err="1" smtClean="0"/>
              <a:t>Mapping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0914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1 - JBDC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479376" y="1412776"/>
            <a:ext cx="1131271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Napisz program w Javie który:</a:t>
            </a:r>
          </a:p>
          <a:p>
            <a:endParaRPr lang="pl-PL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 połączy się do wybranej przez Ciebie bazy danych przy użyciu JBDC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Utworzy tabelę User zawierającą kolumnę </a:t>
            </a:r>
            <a:r>
              <a:rPr lang="pl-PL" sz="2400" dirty="0" err="1" smtClean="0"/>
              <a:t>name</a:t>
            </a:r>
            <a:r>
              <a:rPr lang="pl-PL" sz="2400" dirty="0" smtClean="0"/>
              <a:t> (typu znakowego długości 10).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Wstawi do tabeli 5 wierzy.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Zaktualizuje 2 wiersze.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Na końcu odczyta dane z bazy i je wyświetli w sposób posortowany.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Zatrzyma się oczekując danych wejściowych z konsoli STDIN.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/>
              <a:t>P</a:t>
            </a:r>
            <a:r>
              <a:rPr lang="pl-PL" sz="2400" dirty="0" smtClean="0"/>
              <a:t>ołącz się do bazy przy użyciu SQL managera.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Odczytaj wszystkie dane z tabeli </a:t>
            </a:r>
            <a:r>
              <a:rPr lang="pl-PL" sz="2400" dirty="0" err="1" smtClean="0"/>
              <a:t>Users</a:t>
            </a:r>
            <a:r>
              <a:rPr lang="pl-PL" sz="2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400" dirty="0" smtClean="0"/>
              <a:t>Co widzisz?</a:t>
            </a:r>
          </a:p>
          <a:p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2588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</a:t>
            </a:r>
            <a:r>
              <a:rPr lang="en-US" dirty="0" smtClean="0"/>
              <a:t>tructured </a:t>
            </a:r>
            <a:r>
              <a:rPr lang="en-US" dirty="0" smtClean="0">
                <a:solidFill>
                  <a:srgbClr val="FF0000"/>
                </a:solidFill>
              </a:rPr>
              <a:t>Q</a:t>
            </a:r>
            <a:r>
              <a:rPr lang="en-US" dirty="0" smtClean="0"/>
              <a:t>uery 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anguage (SQL)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3392" y="1268760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Description Language (DDL):</a:t>
            </a:r>
            <a:r>
              <a:rPr lang="en-US" dirty="0"/>
              <a:t> </a:t>
            </a:r>
            <a:r>
              <a:rPr lang="en-US" dirty="0" smtClean="0"/>
              <a:t>  CREATE, DROP, ALTER, etc.</a:t>
            </a:r>
          </a:p>
          <a:p>
            <a:endParaRPr lang="en-US" dirty="0"/>
          </a:p>
          <a:p>
            <a:r>
              <a:rPr lang="en-US" dirty="0" smtClean="0"/>
              <a:t>Data Manipulation Language (DML):   INSERT, UPDATE, DELETE, etc.</a:t>
            </a:r>
          </a:p>
          <a:p>
            <a:endParaRPr lang="en-US" dirty="0"/>
          </a:p>
          <a:p>
            <a:r>
              <a:rPr lang="en-US" dirty="0" smtClean="0"/>
              <a:t>Data Query Language (DQL):   SELECT, JOIN, WHERE, GROUP BY, etc.</a:t>
            </a:r>
          </a:p>
          <a:p>
            <a:endParaRPr lang="en-US" dirty="0"/>
          </a:p>
          <a:p>
            <a:r>
              <a:rPr lang="en-US" dirty="0" smtClean="0"/>
              <a:t>Data Control Language (DCL):   GRANT, REVOKE</a:t>
            </a:r>
          </a:p>
          <a:p>
            <a:endParaRPr lang="en-US" dirty="0" smtClean="0"/>
          </a:p>
          <a:p>
            <a:r>
              <a:rPr lang="en-US" dirty="0" smtClean="0"/>
              <a:t>Transactional Control Language (TCL):   COMMIT, ROLLBACK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3501008"/>
            <a:ext cx="5695825" cy="302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97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6454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Relacja</a:t>
            </a:r>
            <a:r>
              <a:rPr lang="en-US" dirty="0"/>
              <a:t> – </a:t>
            </a:r>
            <a:r>
              <a:rPr lang="en-US" dirty="0" err="1"/>
              <a:t>podzbiór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iloczynu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kartezjańskiego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dwóch</a:t>
            </a:r>
            <a:r>
              <a:rPr lang="en-US" dirty="0"/>
              <a:t> </a:t>
            </a:r>
            <a:r>
              <a:rPr lang="en-US" dirty="0" err="1"/>
              <a:t>zbiorów</a:t>
            </a:r>
            <a:r>
              <a:rPr lang="en-US" dirty="0"/>
              <a:t> (”</a:t>
            </a:r>
            <a:r>
              <a:rPr lang="en-US" dirty="0" err="1" smtClean="0"/>
              <a:t>każdy</a:t>
            </a:r>
            <a:r>
              <a:rPr lang="en-US" dirty="0" smtClean="0"/>
              <a:t> </a:t>
            </a:r>
            <a:r>
              <a:rPr lang="en-US" dirty="0"/>
              <a:t>z </a:t>
            </a:r>
            <a:r>
              <a:rPr lang="en-US" dirty="0" err="1" smtClean="0"/>
              <a:t>każdym</a:t>
            </a:r>
            <a:r>
              <a:rPr lang="en-US" dirty="0"/>
              <a:t>”)</a:t>
            </a:r>
          </a:p>
        </p:txBody>
      </p:sp>
      <p:sp>
        <p:nvSpPr>
          <p:cNvPr id="4" name="Rectangle 3"/>
          <p:cNvSpPr/>
          <p:nvPr/>
        </p:nvSpPr>
        <p:spPr>
          <a:xfrm>
            <a:off x="911424" y="1738243"/>
            <a:ext cx="7584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SELECT</a:t>
            </a:r>
            <a:r>
              <a:rPr lang="en-US" dirty="0"/>
              <a:t> kolumna1, kolumna2, ..., 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FROM</a:t>
            </a:r>
            <a:r>
              <a:rPr lang="en-US" dirty="0"/>
              <a:t> tabela1 </a:t>
            </a:r>
            <a:r>
              <a:rPr lang="en-US" b="1" dirty="0">
                <a:solidFill>
                  <a:srgbClr val="008000"/>
                </a:solidFill>
              </a:rPr>
              <a:t>CROSS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JOIN</a:t>
            </a:r>
            <a:r>
              <a:rPr lang="en-US" dirty="0"/>
              <a:t> tabela2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2046020"/>
            <a:ext cx="5598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SELECT</a:t>
            </a:r>
            <a:r>
              <a:rPr lang="en-US" dirty="0"/>
              <a:t> 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8000"/>
                </a:solidFill>
              </a:rPr>
              <a:t>FROM</a:t>
            </a:r>
            <a:r>
              <a:rPr lang="en-US" dirty="0"/>
              <a:t> tabela1, tabela2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545396"/>
              </p:ext>
            </p:extLst>
          </p:nvPr>
        </p:nvGraphicFramePr>
        <p:xfrm>
          <a:off x="551384" y="2708920"/>
          <a:ext cx="26642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152128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749524"/>
              </p:ext>
            </p:extLst>
          </p:nvPr>
        </p:nvGraphicFramePr>
        <p:xfrm>
          <a:off x="551384" y="4577618"/>
          <a:ext cx="2664296" cy="1417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2148"/>
                <a:gridCol w="1332148"/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41460"/>
              </p:ext>
            </p:extLst>
          </p:nvPr>
        </p:nvGraphicFramePr>
        <p:xfrm>
          <a:off x="4871864" y="2708920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/>
                <a:gridCol w="1314146"/>
                <a:gridCol w="1314146"/>
                <a:gridCol w="1314146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CROSS JOIN 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78046" y="5005873"/>
            <a:ext cx="4644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Każdy</a:t>
            </a:r>
            <a:r>
              <a:rPr lang="en-US" b="1" dirty="0" smtClean="0"/>
              <a:t> </a:t>
            </a:r>
            <a:r>
              <a:rPr lang="en-US" b="1" dirty="0" err="1" smtClean="0"/>
              <a:t>podzbiór</a:t>
            </a:r>
            <a:r>
              <a:rPr lang="en-US" b="1" dirty="0" smtClean="0"/>
              <a:t> </a:t>
            </a:r>
            <a:r>
              <a:rPr lang="en-US" b="1" dirty="0" err="1" smtClean="0"/>
              <a:t>wierszy</a:t>
            </a:r>
            <a:r>
              <a:rPr lang="en-US" b="1" dirty="0" smtClean="0"/>
              <a:t> </a:t>
            </a:r>
            <a:r>
              <a:rPr lang="en-US" dirty="0" smtClean="0"/>
              <a:t>z </a:t>
            </a:r>
            <a:r>
              <a:rPr lang="en-US" dirty="0" err="1" smtClean="0"/>
              <a:t>tabeli</a:t>
            </a:r>
            <a:r>
              <a:rPr lang="en-US" dirty="0" smtClean="0"/>
              <a:t> </a:t>
            </a:r>
            <a:r>
              <a:rPr lang="en-US" dirty="0" err="1" smtClean="0"/>
              <a:t>wynikowej</a:t>
            </a:r>
            <a:r>
              <a:rPr lang="en-US" dirty="0" smtClean="0"/>
              <a:t> </a:t>
            </a:r>
            <a:r>
              <a:rPr lang="en-US" dirty="0" err="1" smtClean="0"/>
              <a:t>nazywamy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relacją</a:t>
            </a:r>
            <a:r>
              <a:rPr lang="en-US" dirty="0" smtClean="0"/>
              <a:t> </a:t>
            </a:r>
            <a:r>
              <a:rPr lang="en-US" dirty="0" err="1" smtClean="0"/>
              <a:t>między</a:t>
            </a:r>
            <a:r>
              <a:rPr lang="en-US" dirty="0" smtClean="0"/>
              <a:t> </a:t>
            </a:r>
            <a:r>
              <a:rPr lang="en-US" dirty="0" err="1" smtClean="0"/>
              <a:t>tabelami</a:t>
            </a:r>
            <a:r>
              <a:rPr lang="en-US" dirty="0" smtClean="0"/>
              <a:t> Person I Book</a:t>
            </a:r>
            <a:r>
              <a:rPr lang="en-US" dirty="0"/>
              <a:t> Title</a:t>
            </a:r>
          </a:p>
        </p:txBody>
      </p:sp>
    </p:spTree>
    <p:extLst>
      <p:ext uri="{BB962C8B-B14F-4D97-AF65-F5344CB8AC3E}">
        <p14:creationId xmlns:p14="http://schemas.microsoft.com/office/powerpoint/2010/main" val="37495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elacja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extented</a:t>
            </a:r>
            <a:r>
              <a:rPr lang="en-US" dirty="0" smtClean="0">
                <a:solidFill>
                  <a:schemeClr val="tx1"/>
                </a:solidFill>
              </a:rPr>
              <a:t> view - NULL)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282173"/>
              </p:ext>
            </p:extLst>
          </p:nvPr>
        </p:nvGraphicFramePr>
        <p:xfrm>
          <a:off x="407368" y="1268760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/>
                <a:gridCol w="1314146"/>
                <a:gridCol w="1314146"/>
                <a:gridCol w="1314146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CROSS JOIN 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116261"/>
              </p:ext>
            </p:extLst>
          </p:nvPr>
        </p:nvGraphicFramePr>
        <p:xfrm>
          <a:off x="6023992" y="1298588"/>
          <a:ext cx="5256584" cy="220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46"/>
                <a:gridCol w="1314146"/>
                <a:gridCol w="1314146"/>
                <a:gridCol w="1314146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Extension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2060"/>
                          </a:solidFill>
                        </a:rPr>
                        <a:t>NULL</a:t>
                      </a:r>
                      <a:endParaRPr lang="en-US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12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70C0"/>
                          </a:solidFill>
                        </a:rPr>
                        <a:t>ASD</a:t>
                      </a:r>
                      <a:endParaRPr lang="en-US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83432" y="4365104"/>
            <a:ext cx="90701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How to select </a:t>
            </a:r>
            <a:r>
              <a:rPr lang="en-US" sz="3200" smtClean="0"/>
              <a:t>subset of extended CROSS JOIN?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811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404664"/>
            <a:ext cx="8259456" cy="611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en-US" dirty="0" smtClean="0">
                <a:solidFill>
                  <a:schemeClr val="tx1"/>
                </a:solidFill>
              </a:rPr>
              <a:t> ERD (Entity Relationship Diagram)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412775"/>
            <a:ext cx="7505700" cy="3886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47016" y="2078602"/>
            <a:ext cx="423545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 : 1 (one-to-one)</a:t>
            </a:r>
          </a:p>
          <a:p>
            <a:endParaRPr lang="en-US" sz="3200" b="1" dirty="0"/>
          </a:p>
          <a:p>
            <a:r>
              <a:rPr lang="en-US" sz="3200" b="1" dirty="0" smtClean="0"/>
              <a:t>1 : n (one-to-many)</a:t>
            </a:r>
          </a:p>
          <a:p>
            <a:endParaRPr lang="en-US" sz="3200" b="1" dirty="0"/>
          </a:p>
          <a:p>
            <a:r>
              <a:rPr lang="en-US" sz="3200" b="1" dirty="0" smtClean="0"/>
              <a:t>n : n (many-to-many)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6709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/>
              <a:t>1 do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246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oznaczana</a:t>
            </a:r>
            <a:r>
              <a:rPr lang="en-US" b="1" dirty="0" smtClean="0"/>
              <a:t> </a:t>
            </a:r>
            <a:r>
              <a:rPr lang="en-US" b="1" dirty="0" err="1" smtClean="0"/>
              <a:t>jako</a:t>
            </a:r>
            <a:r>
              <a:rPr lang="en-US" b="1" dirty="0" smtClean="0"/>
              <a:t> 1:n </a:t>
            </a:r>
            <a:r>
              <a:rPr lang="en-US" b="1" dirty="0" err="1" smtClean="0"/>
              <a:t>lub</a:t>
            </a:r>
            <a:r>
              <a:rPr lang="en-US" b="1" dirty="0" smtClean="0"/>
              <a:t> 1:∞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911424" y="1738243"/>
            <a:ext cx="9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SELECT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tabela1 [</a:t>
            </a:r>
            <a:r>
              <a:rPr lang="en-US" b="1" dirty="0">
                <a:solidFill>
                  <a:srgbClr val="00B050"/>
                </a:solidFill>
              </a:rPr>
              <a:t>INNER</a:t>
            </a:r>
            <a:r>
              <a:rPr lang="en-US" dirty="0"/>
              <a:t>]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tabela2 </a:t>
            </a:r>
            <a:r>
              <a:rPr lang="en-US" b="1" dirty="0">
                <a:solidFill>
                  <a:srgbClr val="00B050"/>
                </a:solidFill>
              </a:rPr>
              <a:t>ON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wyrażenie_warunkowe</a:t>
            </a:r>
            <a:r>
              <a:rPr lang="en-US" dirty="0"/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911424" y="2046020"/>
            <a:ext cx="79496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SELECT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kolumna1, kolumna2, ...,</a:t>
            </a:r>
            <a:r>
              <a:rPr lang="en-US" dirty="0" err="1"/>
              <a:t>kolumnaN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tabela1, tabela2, ...,</a:t>
            </a:r>
            <a:r>
              <a:rPr lang="en-US" dirty="0" err="1"/>
              <a:t>tabelaN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WHERE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warunki</a:t>
            </a:r>
            <a:r>
              <a:rPr lang="en-US" dirty="0"/>
              <a:t>;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05066"/>
              </p:ext>
            </p:extLst>
          </p:nvPr>
        </p:nvGraphicFramePr>
        <p:xfrm>
          <a:off x="551384" y="2426794"/>
          <a:ext cx="26642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/>
                <a:gridCol w="1152128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91161"/>
              </p:ext>
            </p:extLst>
          </p:nvPr>
        </p:nvGraphicFramePr>
        <p:xfrm>
          <a:off x="551384" y="4099912"/>
          <a:ext cx="3744416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816090"/>
                <a:gridCol w="1488166"/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QWE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428323"/>
              </p:ext>
            </p:extLst>
          </p:nvPr>
        </p:nvGraphicFramePr>
        <p:xfrm>
          <a:off x="4871864" y="2708920"/>
          <a:ext cx="6480720" cy="183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144"/>
                <a:gridCol w="1296144"/>
                <a:gridCol w="1296144"/>
                <a:gridCol w="1296144"/>
                <a:gridCol w="1296144"/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 smtClean="0"/>
                        <a:t>Person INNER JOIN Book by PK</a:t>
                      </a:r>
                      <a:r>
                        <a:rPr lang="en-US" baseline="0" dirty="0" smtClean="0"/>
                        <a:t> = </a:t>
                      </a:r>
                      <a:r>
                        <a:rPr lang="en-US" dirty="0" smtClean="0"/>
                        <a:t>FK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Book_id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QWE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43872" y="5301208"/>
            <a:ext cx="3917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SELECT * </a:t>
            </a:r>
          </a:p>
          <a:p>
            <a:r>
              <a:rPr lang="en-US" dirty="0" smtClean="0"/>
              <a:t>FROM Person p, Book b</a:t>
            </a:r>
          </a:p>
          <a:p>
            <a:r>
              <a:rPr lang="en-US" dirty="0" smtClean="0"/>
              <a:t>WHERE </a:t>
            </a:r>
            <a:r>
              <a:rPr lang="en-US" dirty="0" err="1" smtClean="0"/>
              <a:t>p.id</a:t>
            </a:r>
            <a:r>
              <a:rPr lang="en-US" dirty="0" smtClean="0"/>
              <a:t> = </a:t>
            </a:r>
            <a:r>
              <a:rPr lang="en-US" dirty="0" err="1" smtClean="0"/>
              <a:t>b.person_id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4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</a:t>
            </a:r>
            <a:r>
              <a:rPr lang="en-US" dirty="0" err="1" smtClean="0">
                <a:solidFill>
                  <a:schemeClr val="tx1"/>
                </a:solidFill>
              </a:rPr>
              <a:t>ypy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dirty="0" err="1" smtClean="0">
                <a:solidFill>
                  <a:schemeClr val="tx1"/>
                </a:solidFill>
              </a:rPr>
              <a:t>elacji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/>
              <a:t>wiele</a:t>
            </a:r>
            <a:r>
              <a:rPr lang="en-US" dirty="0" smtClean="0"/>
              <a:t> </a:t>
            </a:r>
            <a:r>
              <a:rPr lang="en-US" dirty="0"/>
              <a:t>do </a:t>
            </a:r>
            <a:r>
              <a:rPr lang="en-US" dirty="0" err="1"/>
              <a:t>wielu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1196752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oznaczana</a:t>
            </a:r>
            <a:r>
              <a:rPr lang="en-US" b="1" dirty="0" smtClean="0"/>
              <a:t> </a:t>
            </a:r>
            <a:r>
              <a:rPr lang="en-US" b="1" dirty="0" err="1" smtClean="0"/>
              <a:t>jako</a:t>
            </a:r>
            <a:r>
              <a:rPr lang="en-US" b="1" dirty="0" smtClean="0"/>
              <a:t> </a:t>
            </a:r>
            <a:r>
              <a:rPr lang="en-US" b="1" dirty="0" err="1" smtClean="0"/>
              <a:t>n:n</a:t>
            </a:r>
            <a:r>
              <a:rPr lang="en-US" b="1" dirty="0" smtClean="0"/>
              <a:t> </a:t>
            </a:r>
            <a:r>
              <a:rPr lang="en-US" b="1" dirty="0" err="1" smtClean="0"/>
              <a:t>lub</a:t>
            </a:r>
            <a:r>
              <a:rPr lang="en-US" b="1" dirty="0" smtClean="0"/>
              <a:t> ∞:∞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323976"/>
              </p:ext>
            </p:extLst>
          </p:nvPr>
        </p:nvGraphicFramePr>
        <p:xfrm>
          <a:off x="632406" y="1804499"/>
          <a:ext cx="388843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699"/>
                <a:gridCol w="1173867"/>
                <a:gridCol w="1173867"/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Person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First_Name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Ala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Ola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40927"/>
              </p:ext>
            </p:extLst>
          </p:nvPr>
        </p:nvGraphicFramePr>
        <p:xfrm>
          <a:off x="632405" y="4119012"/>
          <a:ext cx="3888433" cy="178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5551"/>
                <a:gridCol w="847478"/>
                <a:gridCol w="1545404"/>
              </a:tblGrid>
              <a:tr h="0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Book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(PK)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11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030A0"/>
                          </a:solidFill>
                        </a:rPr>
                        <a:t>XYZ</a:t>
                      </a:r>
                      <a:endParaRPr 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ASD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650804"/>
              </p:ext>
            </p:extLst>
          </p:nvPr>
        </p:nvGraphicFramePr>
        <p:xfrm>
          <a:off x="8112224" y="2492896"/>
          <a:ext cx="36724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4339"/>
                <a:gridCol w="1588069"/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Person_Book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Person_id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Book_id</a:t>
                      </a:r>
                      <a:r>
                        <a:rPr lang="en-US" dirty="0" smtClean="0"/>
                        <a:t> (FK)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18209977"/>
              </p:ext>
            </p:extLst>
          </p:nvPr>
        </p:nvGraphicFramePr>
        <p:xfrm>
          <a:off x="4655840" y="2300133"/>
          <a:ext cx="3096344" cy="288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035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J</a:t>
            </a:r>
            <a:r>
              <a:rPr lang="pl-PL" dirty="0" smtClean="0"/>
              <a:t>ava </a:t>
            </a:r>
            <a:r>
              <a:rPr lang="pl-PL" dirty="0" err="1" smtClean="0">
                <a:solidFill>
                  <a:srgbClr val="FF0000"/>
                </a:solidFill>
              </a:rPr>
              <a:t>P</a:t>
            </a:r>
            <a:r>
              <a:rPr lang="pl-PL" dirty="0" err="1" smtClean="0"/>
              <a:t>ersiastence</a:t>
            </a:r>
            <a:r>
              <a:rPr lang="pl-PL" dirty="0" smtClean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A</a:t>
            </a:r>
            <a:r>
              <a:rPr lang="pl-PL" dirty="0" err="1" smtClean="0"/>
              <a:t>pi</a:t>
            </a:r>
            <a:r>
              <a:rPr lang="pl-PL" dirty="0" smtClean="0"/>
              <a:t> (JPA)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5" name="Prostokąt 4"/>
          <p:cNvSpPr/>
          <p:nvPr/>
        </p:nvSpPr>
        <p:spPr>
          <a:xfrm>
            <a:off x="474667" y="1340768"/>
            <a:ext cx="36471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https://docs.oracle.com/javaee/7/JEETT.pdf</a:t>
            </a:r>
          </a:p>
        </p:txBody>
      </p:sp>
      <p:sp>
        <p:nvSpPr>
          <p:cNvPr id="9" name="pole tekstowe 8"/>
          <p:cNvSpPr txBox="1"/>
          <p:nvPr/>
        </p:nvSpPr>
        <p:spPr>
          <a:xfrm>
            <a:off x="767408" y="2098509"/>
            <a:ext cx="1092478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The Java Persistence API (JPA) is a Java standards–based solution for persistence. </a:t>
            </a:r>
            <a:endParaRPr lang="pl-PL" i="1" dirty="0" smtClean="0"/>
          </a:p>
          <a:p>
            <a:pPr algn="ctr"/>
            <a:r>
              <a:rPr lang="en-US" i="1" dirty="0" smtClean="0"/>
              <a:t>Persistence </a:t>
            </a:r>
            <a:r>
              <a:rPr lang="en-US" i="1" dirty="0"/>
              <a:t>uses an object/relational mapping approach to bridge the gap between an object-oriented model and a relational database. </a:t>
            </a:r>
            <a:endParaRPr lang="pl-PL" i="1" dirty="0" smtClean="0"/>
          </a:p>
          <a:p>
            <a:pPr algn="ctr"/>
            <a:r>
              <a:rPr lang="en-US" i="1" dirty="0" smtClean="0"/>
              <a:t>The </a:t>
            </a:r>
            <a:r>
              <a:rPr lang="en-US" i="1" dirty="0"/>
              <a:t>Java Persistence API can also be used in Java SE applications outside of the Java EE environment. </a:t>
            </a:r>
            <a:endParaRPr lang="pl-PL" i="1" dirty="0" smtClean="0"/>
          </a:p>
          <a:p>
            <a:endParaRPr lang="pl-PL" dirty="0" smtClean="0"/>
          </a:p>
          <a:p>
            <a:r>
              <a:rPr lang="en-US" dirty="0" smtClean="0"/>
              <a:t>Java </a:t>
            </a:r>
            <a:r>
              <a:rPr lang="en-US" dirty="0"/>
              <a:t>Persistence consists of the following areas</a:t>
            </a:r>
            <a:r>
              <a:rPr lang="en-US" dirty="0" smtClean="0"/>
              <a:t>:</a:t>
            </a:r>
            <a:endParaRPr lang="pl-PL" dirty="0" smtClean="0"/>
          </a:p>
          <a:p>
            <a:endParaRPr lang="pl-PL" dirty="0"/>
          </a:p>
          <a:p>
            <a:r>
              <a:rPr lang="en-US" dirty="0" smtClean="0"/>
              <a:t>■ </a:t>
            </a:r>
            <a:r>
              <a:rPr lang="en-US" dirty="0"/>
              <a:t>The Java Persistence API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The query language </a:t>
            </a:r>
            <a:endParaRPr lang="pl-PL" dirty="0" smtClean="0"/>
          </a:p>
          <a:p>
            <a:r>
              <a:rPr lang="en-US" dirty="0" smtClean="0"/>
              <a:t>■ </a:t>
            </a:r>
            <a:r>
              <a:rPr lang="en-US" dirty="0"/>
              <a:t>Object/relational mapping metadata 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 smtClean="0"/>
              <a:t>The </a:t>
            </a:r>
            <a:r>
              <a:rPr lang="en-US" dirty="0"/>
              <a:t>Java EE 7 platform requires </a:t>
            </a:r>
            <a:r>
              <a:rPr lang="en-US" dirty="0">
                <a:solidFill>
                  <a:srgbClr val="FF0000"/>
                </a:solidFill>
              </a:rPr>
              <a:t>Java Persistence API 2.1</a:t>
            </a:r>
          </a:p>
        </p:txBody>
      </p:sp>
      <p:sp>
        <p:nvSpPr>
          <p:cNvPr id="10" name="Prostokąt 9"/>
          <p:cNvSpPr/>
          <p:nvPr/>
        </p:nvSpPr>
        <p:spPr>
          <a:xfrm>
            <a:off x="767408" y="5307783"/>
            <a:ext cx="75845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Dokumentacja:</a:t>
            </a:r>
          </a:p>
          <a:p>
            <a:endParaRPr lang="pl-PL" dirty="0" smtClean="0"/>
          </a:p>
          <a:p>
            <a:r>
              <a:rPr lang="en-US" dirty="0" smtClean="0"/>
              <a:t>http</a:t>
            </a:r>
            <a:r>
              <a:rPr lang="en-US" dirty="0"/>
              <a:t>://download.oracle.com/otn-pub/jcp/persistence-2_1-fr-eval-spec/JavaPersistence.pdf</a:t>
            </a:r>
          </a:p>
        </p:txBody>
      </p:sp>
    </p:spTree>
    <p:extLst>
      <p:ext uri="{BB962C8B-B14F-4D97-AF65-F5344CB8AC3E}">
        <p14:creationId xmlns:p14="http://schemas.microsoft.com/office/powerpoint/2010/main" val="145567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  </a:t>
            </a:r>
            <a:r>
              <a:rPr lang="pl-PL" dirty="0" smtClean="0">
                <a:solidFill>
                  <a:schemeClr val="tx1"/>
                </a:solidFill>
              </a:rPr>
              <a:t>Objects VS Relations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pl-PL" dirty="0" smtClean="0">
                <a:solidFill>
                  <a:schemeClr val="tx1"/>
                </a:solidFill>
              </a:rPr>
              <a:t> </a:t>
            </a:r>
            <a:r>
              <a:rPr lang="pl-PL" dirty="0" err="1" smtClean="0">
                <a:solidFill>
                  <a:schemeClr val="tx1"/>
                </a:solidFill>
              </a:rPr>
              <a:t>why</a:t>
            </a:r>
            <a:r>
              <a:rPr lang="pl-PL" dirty="0" smtClean="0">
                <a:solidFill>
                  <a:schemeClr val="tx1"/>
                </a:solidFill>
              </a:rPr>
              <a:t> ORM?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210325"/>
              </p:ext>
            </p:extLst>
          </p:nvPr>
        </p:nvGraphicFramePr>
        <p:xfrm>
          <a:off x="407368" y="1268760"/>
          <a:ext cx="10297144" cy="4589037"/>
        </p:xfrm>
        <a:graphic>
          <a:graphicData uri="http://schemas.openxmlformats.org/drawingml/2006/table">
            <a:tbl>
              <a:tblPr/>
              <a:tblGrid>
                <a:gridCol w="2088232"/>
                <a:gridCol w="8208912"/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1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Granularity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Sometimes you will have an object model, which has more classes than the number of corresponding tables in the database.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6813">
                <a:tc>
                  <a:txBody>
                    <a:bodyPr/>
                    <a:lstStyle/>
                    <a:p>
                      <a:pPr algn="ctr" fontAlgn="t"/>
                      <a:r>
                        <a:rPr lang="is-IS" sz="2000" dirty="0">
                          <a:effectLst/>
                        </a:rPr>
                        <a:t>2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Inheritance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RDBMSs do not define anything similar to Inheritance, which is a natural paradigm in object-oriented programming languages.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3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Identity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An RDBMS defines exactly one notion of 'sameness': the primary key. Java, however, defines both object identity (a==b) and object equality (a.equals(b)).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42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4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</a:rPr>
                        <a:t>Associations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</a:rPr>
                        <a:t>Object-oriented languages represent associations using object references whereas an RDBMS represents an association as a foreign key column.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447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5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</a:rPr>
                        <a:t>Navigation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algn="just" fontAlgn="t"/>
                      <a:r>
                        <a:rPr lang="en-US" sz="1800" dirty="0">
                          <a:solidFill>
                            <a:srgbClr val="000000"/>
                          </a:solidFill>
                          <a:effectLst/>
                        </a:rPr>
                        <a:t>The ways you access objects in Java and in RDBMS are fundamentally different.</a:t>
                      </a:r>
                    </a:p>
                  </a:txBody>
                  <a:tcPr marL="24446" marR="24446" marT="24446" marB="24446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809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Baza danych – powtórka</a:t>
            </a:r>
          </a:p>
          <a:p>
            <a:pPr lvl="1"/>
            <a:r>
              <a:rPr lang="pl-PL" dirty="0" smtClean="0"/>
              <a:t> pojęcie, rodzaje baz, producenci, baza relacyjna, interfejs, SQL, …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O</a:t>
            </a:r>
            <a:r>
              <a:rPr lang="pl-PL" dirty="0" smtClean="0"/>
              <a:t>pen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(ODBC)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 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atabase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(JDBC) </a:t>
            </a:r>
            <a:endParaRPr lang="pl-PL" dirty="0"/>
          </a:p>
          <a:p>
            <a:r>
              <a:rPr lang="pl-PL" dirty="0" smtClean="0"/>
              <a:t> </a:t>
            </a:r>
            <a:r>
              <a:rPr lang="pl-PL" dirty="0">
                <a:solidFill>
                  <a:srgbClr val="FF0000"/>
                </a:solidFill>
              </a:rPr>
              <a:t>J</a:t>
            </a:r>
            <a:r>
              <a:rPr lang="pl-PL" dirty="0"/>
              <a:t>ava </a:t>
            </a:r>
            <a:r>
              <a:rPr lang="pl-PL" dirty="0" err="1">
                <a:solidFill>
                  <a:srgbClr val="FF0000"/>
                </a:solidFill>
              </a:rPr>
              <a:t>P</a:t>
            </a:r>
            <a:r>
              <a:rPr lang="pl-PL" dirty="0" err="1"/>
              <a:t>ersiastence</a:t>
            </a:r>
            <a:r>
              <a:rPr lang="pl-PL" dirty="0"/>
              <a:t> </a:t>
            </a:r>
            <a:r>
              <a:rPr lang="pl-PL" dirty="0" err="1">
                <a:solidFill>
                  <a:srgbClr val="FF0000"/>
                </a:solidFill>
              </a:rPr>
              <a:t>A</a:t>
            </a:r>
            <a:r>
              <a:rPr lang="pl-PL" dirty="0" err="1"/>
              <a:t>pi</a:t>
            </a:r>
            <a:r>
              <a:rPr lang="pl-PL" dirty="0"/>
              <a:t> (JPA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Hibernate</a:t>
            </a:r>
            <a:endParaRPr lang="pl-PL" dirty="0" smtClean="0"/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54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r>
              <a:rPr lang="pl-PL" dirty="0" err="1" smtClean="0"/>
              <a:t>Hibernate</a:t>
            </a:r>
            <a:r>
              <a:rPr lang="pl-PL" dirty="0"/>
              <a:t> </a:t>
            </a:r>
            <a:r>
              <a:rPr lang="pl-PL" dirty="0" smtClean="0"/>
              <a:t>– implementacja warstwy </a:t>
            </a:r>
            <a:r>
              <a:rPr lang="pl-PL" dirty="0" err="1" smtClean="0"/>
              <a:t>persystencji</a:t>
            </a:r>
            <a:endParaRPr lang="en-US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1484784"/>
            <a:ext cx="3024336" cy="3603213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1844824"/>
            <a:ext cx="6781800" cy="3771900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5879976" y="1330895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JPA  and </a:t>
            </a:r>
            <a:r>
              <a:rPr lang="pl-PL" dirty="0" err="1" smtClean="0"/>
              <a:t>Hibernate</a:t>
            </a:r>
            <a:r>
              <a:rPr lang="pl-PL" dirty="0" smtClean="0"/>
              <a:t> Native API</a:t>
            </a:r>
            <a:endParaRPr lang="en-US" dirty="0"/>
          </a:p>
        </p:txBody>
      </p:sp>
      <p:sp>
        <p:nvSpPr>
          <p:cNvPr id="9" name="Prostokąt 8"/>
          <p:cNvSpPr/>
          <p:nvPr/>
        </p:nvSpPr>
        <p:spPr>
          <a:xfrm>
            <a:off x="654352" y="6309320"/>
            <a:ext cx="4261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Hibernate</a:t>
            </a:r>
            <a:r>
              <a:rPr lang="pl-PL" dirty="0" smtClean="0"/>
              <a:t> ORM:  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://hibernate.org/orm/releases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10" name="Prostokąt 9"/>
          <p:cNvSpPr/>
          <p:nvPr/>
        </p:nvSpPr>
        <p:spPr>
          <a:xfrm>
            <a:off x="654352" y="6001543"/>
            <a:ext cx="33185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smtClean="0"/>
              <a:t>Przykłady: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github.com/hibernate</a:t>
            </a: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0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Native Hibernate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052736"/>
            <a:ext cx="61214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as JPA </a:t>
            </a:r>
            <a:r>
              <a:rPr lang="pl-PL" dirty="0" err="1" smtClean="0"/>
              <a:t>implementation</a:t>
            </a:r>
            <a:r>
              <a:rPr lang="pl-PL" dirty="0" smtClean="0"/>
              <a:t> 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357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META-INF/persistence.xml</a:t>
            </a:r>
            <a:endParaRPr lang="pl-PL" b="1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Inject</a:t>
            </a:r>
            <a:r>
              <a:rPr lang="pl-PL" dirty="0" smtClean="0"/>
              <a:t> </a:t>
            </a:r>
            <a:r>
              <a:rPr lang="pl-PL" dirty="0" err="1" smtClean="0"/>
              <a:t>pesistance</a:t>
            </a:r>
            <a:r>
              <a:rPr lang="pl-PL" dirty="0" smtClean="0"/>
              <a:t> unit in </a:t>
            </a:r>
            <a:r>
              <a:rPr lang="pl-PL" dirty="0" err="1" smtClean="0"/>
              <a:t>code</a:t>
            </a:r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1124744"/>
            <a:ext cx="5038725" cy="55340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276872"/>
            <a:ext cx="4286795" cy="913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00" y="3538059"/>
            <a:ext cx="5804520" cy="312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9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Hibernate</a:t>
            </a:r>
            <a:r>
              <a:rPr lang="pl-PL" dirty="0" smtClean="0"/>
              <a:t> </a:t>
            </a:r>
            <a:r>
              <a:rPr lang="pl-PL" dirty="0" err="1" smtClean="0"/>
              <a:t>bootstrap</a:t>
            </a:r>
            <a:r>
              <a:rPr lang="pl-PL" dirty="0" smtClean="0"/>
              <a:t> – native API v. 5.2 (</a:t>
            </a:r>
            <a:r>
              <a:rPr lang="pl-PL" dirty="0" err="1" smtClean="0"/>
              <a:t>redesigned</a:t>
            </a:r>
            <a:r>
              <a:rPr lang="pl-PL" dirty="0" smtClean="0"/>
              <a:t> in 5.0)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695400" y="1268760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pl-PL" dirty="0" err="1" smtClean="0"/>
              <a:t>Define</a:t>
            </a:r>
            <a:r>
              <a:rPr lang="pl-PL" dirty="0" smtClean="0"/>
              <a:t> </a:t>
            </a:r>
            <a:r>
              <a:rPr lang="en-US" b="1" dirty="0" smtClean="0"/>
              <a:t>hibernate.cfg.xml</a:t>
            </a:r>
            <a:r>
              <a:rPr lang="pl-PL" b="1" dirty="0" smtClean="0"/>
              <a:t> </a:t>
            </a:r>
            <a:r>
              <a:rPr lang="pl-PL" dirty="0" smtClean="0"/>
              <a:t>as </a:t>
            </a:r>
            <a:r>
              <a:rPr lang="pl-PL" dirty="0" err="1" smtClean="0"/>
              <a:t>resource</a:t>
            </a:r>
            <a:endParaRPr lang="pl-PL" dirty="0" smtClean="0"/>
          </a:p>
          <a:p>
            <a:pPr marL="342900" indent="-342900">
              <a:buAutoNum type="arabicPeriod"/>
            </a:pPr>
            <a:r>
              <a:rPr lang="pl-PL" dirty="0" err="1" smtClean="0"/>
              <a:t>Build</a:t>
            </a:r>
            <a:r>
              <a:rPr lang="pl-PL" dirty="0" smtClean="0"/>
              <a:t> </a:t>
            </a:r>
            <a:r>
              <a:rPr lang="pl-PL" dirty="0" err="1" smtClean="0"/>
              <a:t>SessionFactory</a:t>
            </a:r>
            <a:r>
              <a:rPr lang="pl-PL" dirty="0" smtClean="0"/>
              <a:t> </a:t>
            </a:r>
            <a:r>
              <a:rPr lang="pl-PL" dirty="0" err="1" smtClean="0"/>
              <a:t>object</a:t>
            </a:r>
            <a:r>
              <a:rPr lang="pl-PL" dirty="0" smtClean="0"/>
              <a:t>. </a:t>
            </a:r>
            <a:endParaRPr lang="en-US" b="1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7" y="2636912"/>
            <a:ext cx="4947024" cy="2304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1" y="1276146"/>
            <a:ext cx="6559036" cy="322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84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lifecycle </a:t>
            </a:r>
            <a:r>
              <a:rPr lang="mr-IN" dirty="0" smtClean="0"/>
              <a:t>–</a:t>
            </a:r>
            <a:r>
              <a:rPr lang="en-US" dirty="0" smtClean="0"/>
              <a:t> Hibernate VS JPA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12776"/>
            <a:ext cx="5482540" cy="3456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84" y="1412776"/>
            <a:ext cx="5669415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16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Baza danych – </a:t>
            </a:r>
            <a:r>
              <a:rPr lang="pl-PL" dirty="0" smtClean="0"/>
              <a:t>powtórka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4294967295"/>
          </p:nvPr>
        </p:nvSpPr>
        <p:spPr>
          <a:xfrm>
            <a:off x="263352" y="1123215"/>
            <a:ext cx="10153128" cy="5733256"/>
          </a:xfrm>
        </p:spPr>
        <p:txBody>
          <a:bodyPr>
            <a:normAutofit/>
          </a:bodyPr>
          <a:lstStyle/>
          <a:p>
            <a:r>
              <a:rPr lang="pl-PL" dirty="0" smtClean="0"/>
              <a:t> pojęcie, </a:t>
            </a:r>
          </a:p>
          <a:p>
            <a:r>
              <a:rPr lang="pl-PL" dirty="0" smtClean="0"/>
              <a:t> rodzaje baz (podziały), </a:t>
            </a:r>
          </a:p>
          <a:p>
            <a:r>
              <a:rPr lang="pl-PL" dirty="0"/>
              <a:t> </a:t>
            </a:r>
            <a:r>
              <a:rPr lang="pl-PL" dirty="0" smtClean="0"/>
              <a:t>producenci baz, </a:t>
            </a:r>
          </a:p>
          <a:p>
            <a:r>
              <a:rPr lang="pl-PL" dirty="0"/>
              <a:t> </a:t>
            </a:r>
            <a:r>
              <a:rPr lang="pl-PL" dirty="0" smtClean="0"/>
              <a:t>relacja / baza relacyjna, </a:t>
            </a:r>
          </a:p>
          <a:p>
            <a:r>
              <a:rPr lang="pl-PL" dirty="0"/>
              <a:t> </a:t>
            </a:r>
            <a:r>
              <a:rPr lang="pl-PL" dirty="0" smtClean="0"/>
              <a:t>interfejs z bazą, </a:t>
            </a:r>
          </a:p>
          <a:p>
            <a:r>
              <a:rPr lang="pl-PL" dirty="0"/>
              <a:t> </a:t>
            </a:r>
            <a:r>
              <a:rPr lang="pl-PL" dirty="0" err="1" smtClean="0">
                <a:solidFill>
                  <a:srgbClr val="FF0000"/>
                </a:solidFill>
              </a:rPr>
              <a:t>S</a:t>
            </a:r>
            <a:r>
              <a:rPr lang="pl-PL" dirty="0" err="1" smtClean="0"/>
              <a:t>tructured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Q</a:t>
            </a:r>
            <a:r>
              <a:rPr lang="pl-PL" dirty="0" smtClean="0"/>
              <a:t>uery </a:t>
            </a:r>
            <a:r>
              <a:rPr lang="pl-PL" dirty="0" smtClean="0">
                <a:solidFill>
                  <a:srgbClr val="FF0000"/>
                </a:solidFill>
              </a:rPr>
              <a:t>L</a:t>
            </a:r>
            <a:r>
              <a:rPr lang="pl-PL" dirty="0" smtClean="0"/>
              <a:t>anguage (SQL)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DDL  (</a:t>
            </a:r>
            <a:r>
              <a:rPr lang="pl-PL" dirty="0" err="1" smtClean="0"/>
              <a:t>definition</a:t>
            </a:r>
            <a:r>
              <a:rPr lang="pl-PL" dirty="0" smtClean="0"/>
              <a:t>), DML (</a:t>
            </a:r>
            <a:r>
              <a:rPr lang="pl-PL" dirty="0" err="1" smtClean="0"/>
              <a:t>manipulation</a:t>
            </a:r>
            <a:r>
              <a:rPr lang="pl-PL" dirty="0" smtClean="0"/>
              <a:t>), DQL (</a:t>
            </a:r>
            <a:r>
              <a:rPr lang="pl-PL" dirty="0" err="1" smtClean="0"/>
              <a:t>query</a:t>
            </a:r>
            <a:r>
              <a:rPr lang="pl-PL" dirty="0" smtClean="0"/>
              <a:t>),  </a:t>
            </a:r>
          </a:p>
          <a:p>
            <a:pPr lvl="1"/>
            <a:r>
              <a:rPr lang="pl-PL" dirty="0"/>
              <a:t> </a:t>
            </a:r>
            <a:r>
              <a:rPr lang="pl-PL" dirty="0" smtClean="0"/>
              <a:t>DCL (</a:t>
            </a:r>
            <a:r>
              <a:rPr lang="pl-PL" dirty="0" err="1" smtClean="0"/>
              <a:t>control</a:t>
            </a:r>
            <a:r>
              <a:rPr lang="pl-PL" dirty="0" smtClean="0"/>
              <a:t>), DTL (</a:t>
            </a:r>
            <a:r>
              <a:rPr lang="pl-PL" dirty="0" err="1" smtClean="0"/>
              <a:t>transaction</a:t>
            </a:r>
            <a:r>
              <a:rPr lang="pl-PL" dirty="0" smtClean="0"/>
              <a:t>)</a:t>
            </a:r>
          </a:p>
          <a:p>
            <a:r>
              <a:rPr lang="pl-PL" dirty="0"/>
              <a:t> </a:t>
            </a:r>
            <a:r>
              <a:rPr lang="pl-PL" dirty="0" err="1" smtClean="0"/>
              <a:t>Schema</a:t>
            </a:r>
            <a:r>
              <a:rPr lang="pl-PL" dirty="0" smtClean="0"/>
              <a:t>, organizacja pamięci, obiekty użytkownika</a:t>
            </a:r>
          </a:p>
          <a:p>
            <a:pPr indent="0">
              <a:buNone/>
            </a:pPr>
            <a:r>
              <a:rPr lang="pl-P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4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rgbClr val="FF0000"/>
                </a:solidFill>
              </a:rPr>
              <a:t>O</a:t>
            </a:r>
            <a:r>
              <a:rPr lang="pl-PL" dirty="0"/>
              <a:t>pen </a:t>
            </a:r>
            <a:r>
              <a:rPr lang="pl-PL" dirty="0">
                <a:solidFill>
                  <a:srgbClr val="FF0000"/>
                </a:solidFill>
              </a:rPr>
              <a:t>D</a:t>
            </a:r>
            <a:r>
              <a:rPr lang="pl-PL" dirty="0"/>
              <a:t>ata</a:t>
            </a:r>
            <a:r>
              <a:rPr lang="pl-PL" dirty="0">
                <a:solidFill>
                  <a:srgbClr val="FF0000"/>
                </a:solidFill>
              </a:rPr>
              <a:t>b</a:t>
            </a:r>
            <a:r>
              <a:rPr lang="pl-PL" dirty="0"/>
              <a:t>ase </a:t>
            </a:r>
            <a:r>
              <a:rPr lang="pl-PL" dirty="0">
                <a:solidFill>
                  <a:srgbClr val="FF0000"/>
                </a:solidFill>
              </a:rPr>
              <a:t>C</a:t>
            </a:r>
            <a:r>
              <a:rPr lang="pl-PL" dirty="0"/>
              <a:t>onnectivity (ODBC)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61926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umożliwiające łączenie się do bazy danych z poziomu aplikacji.</a:t>
            </a:r>
          </a:p>
          <a:p>
            <a:r>
              <a:rPr lang="pl-PL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Jest niezależne od:</a:t>
            </a:r>
          </a:p>
          <a:p>
            <a:pPr lvl="8"/>
            <a:r>
              <a:rPr lang="pl-PL" dirty="0" smtClean="0"/>
              <a:t>	- </a:t>
            </a:r>
            <a:r>
              <a:rPr lang="en-US" dirty="0" smtClean="0"/>
              <a:t>platform</a:t>
            </a:r>
            <a:r>
              <a:rPr lang="pl-PL" dirty="0" smtClean="0"/>
              <a:t>y (baza danych + sprzęt na którym działa)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języka programowania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stworzony przez Microsoft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docelowo niezależny od systemu operacyjnego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napisany w C w paradygmacie proceduralnym</a:t>
            </a:r>
          </a:p>
          <a:p>
            <a:pPr lvl="8"/>
            <a:r>
              <a:rPr lang="pl-PL" dirty="0"/>
              <a:t>	</a:t>
            </a:r>
            <a:r>
              <a:rPr lang="pl-PL" dirty="0" smtClean="0"/>
              <a:t>- jednowątkowy</a:t>
            </a:r>
          </a:p>
          <a:p>
            <a:pPr lvl="8"/>
            <a:r>
              <a:rPr lang="pl-PL" dirty="0"/>
              <a:t>	</a:t>
            </a:r>
            <a:endParaRPr lang="pl-PL" dirty="0" smtClean="0"/>
          </a:p>
          <a:p>
            <a:r>
              <a:rPr lang="en-US" dirty="0">
                <a:hlinkClick r:id="rId2"/>
              </a:rPr>
              <a:t>http://www.mysql.com/products/connector</a:t>
            </a:r>
            <a:r>
              <a:rPr lang="en-US" dirty="0" smtClean="0">
                <a:hlinkClick r:id="rId2"/>
              </a:rPr>
              <a:t>/</a:t>
            </a:r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Implementację tego interfejsu nazywamy </a:t>
            </a:r>
          </a:p>
          <a:p>
            <a:r>
              <a:rPr lang="pl-PL" dirty="0" smtClean="0"/>
              <a:t>ODBC Driverem</a:t>
            </a:r>
          </a:p>
          <a:p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585292"/>
            <a:ext cx="5210175" cy="2905125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6384032" y="2200907"/>
            <a:ext cx="4484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Drivery dostarczane przez producenta bazy </a:t>
            </a:r>
            <a:r>
              <a:rPr lang="pl-PL" dirty="0" err="1" smtClean="0"/>
              <a:t>MySql</a:t>
            </a:r>
            <a:r>
              <a:rPr lang="pl-PL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1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767408" y="1484784"/>
            <a:ext cx="473078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</a:t>
            </a:r>
            <a:r>
              <a:rPr lang="pl-PL" dirty="0" smtClean="0"/>
              <a:t>pecyficzny dla Javy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</a:t>
            </a:r>
            <a:r>
              <a:rPr lang="pl-PL" dirty="0" smtClean="0"/>
              <a:t>ielowątkowy, (szybszy niż ODBC)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składowa JDK w Java 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API 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Implementację tego API nazywamy </a:t>
            </a:r>
            <a:r>
              <a:rPr lang="pl-PL" b="1" dirty="0" smtClean="0"/>
              <a:t>JBDC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smtClean="0"/>
              <a:t>Dostarczany przez producent konkretnej bazy danych</a:t>
            </a:r>
          </a:p>
          <a:p>
            <a:endParaRPr lang="en-US" dirty="0"/>
          </a:p>
        </p:txBody>
      </p:sp>
      <p:sp>
        <p:nvSpPr>
          <p:cNvPr id="4" name="Prostokąt 3"/>
          <p:cNvSpPr/>
          <p:nvPr/>
        </p:nvSpPr>
        <p:spPr>
          <a:xfrm>
            <a:off x="191344" y="6309320"/>
            <a:ext cx="5000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https://docs.oracle.com/javase/8/docs/technotes/guides/jdbc/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67408" y="3001297"/>
            <a:ext cx="22948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8394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smtClean="0"/>
              <a:t>JDBC </a:t>
            </a:r>
            <a:r>
              <a:rPr lang="en-US" altLang="en-US" dirty="0"/>
              <a:t>API </a:t>
            </a:r>
            <a:r>
              <a:rPr lang="pl-PL" altLang="en-US" dirty="0" smtClean="0"/>
              <a:t>składa się z: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2"/>
              </a:rPr>
              <a:t>java.sql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dirty="0" err="1">
                <a:hlinkClick r:id="rId3"/>
              </a:rPr>
              <a:t>javax.sql</a:t>
            </a:r>
            <a:r>
              <a:rPr lang="pl-PL" altLang="en-US" dirty="0"/>
              <a:t> (</a:t>
            </a:r>
            <a:r>
              <a:rPr lang="pl-PL" altLang="en-US" dirty="0" err="1"/>
              <a:t>java</a:t>
            </a:r>
            <a:r>
              <a:rPr lang="pl-PL" altLang="en-US" dirty="0"/>
              <a:t> </a:t>
            </a:r>
            <a:r>
              <a:rPr lang="pl-PL" altLang="en-US" dirty="0" err="1"/>
              <a:t>eXtension</a:t>
            </a:r>
            <a:r>
              <a:rPr lang="pl-PL" altLang="en-US" dirty="0"/>
              <a:t>)</a:t>
            </a: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pic>
        <p:nvPicPr>
          <p:cNvPr id="2050" name="Picture 2" descr="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288" y="3367239"/>
            <a:ext cx="2085975" cy="258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67265"/>
            <a:ext cx="20859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6833529" y="2693520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driverów: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41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FF0000"/>
                </a:solidFill>
              </a:rPr>
              <a:t>J</a:t>
            </a:r>
            <a:r>
              <a:rPr lang="pl-PL" dirty="0" smtClean="0"/>
              <a:t>ava </a:t>
            </a:r>
            <a:r>
              <a:rPr lang="pl-PL" dirty="0" smtClean="0">
                <a:solidFill>
                  <a:srgbClr val="FF0000"/>
                </a:solidFill>
              </a:rPr>
              <a:t>D</a:t>
            </a:r>
            <a:r>
              <a:rPr lang="pl-PL" dirty="0" smtClean="0"/>
              <a:t>ata</a:t>
            </a:r>
            <a:r>
              <a:rPr lang="pl-PL" dirty="0" smtClean="0">
                <a:solidFill>
                  <a:srgbClr val="FF0000"/>
                </a:solidFill>
              </a:rPr>
              <a:t>b</a:t>
            </a:r>
            <a:r>
              <a:rPr lang="pl-PL" dirty="0" smtClean="0"/>
              <a:t>ase </a:t>
            </a:r>
            <a:r>
              <a:rPr lang="pl-PL" dirty="0" smtClean="0">
                <a:solidFill>
                  <a:srgbClr val="FF0000"/>
                </a:solidFill>
              </a:rPr>
              <a:t>C</a:t>
            </a:r>
            <a:r>
              <a:rPr lang="pl-PL" dirty="0" smtClean="0"/>
              <a:t>onnectivity (JBDC)  - API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121819" y="8589292"/>
            <a:ext cx="1867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smtClean="0"/>
              <a:t>Typy JDBC driverów:</a:t>
            </a:r>
          </a:p>
        </p:txBody>
      </p:sp>
      <p:sp>
        <p:nvSpPr>
          <p:cNvPr id="8" name="Prostokąt 7"/>
          <p:cNvSpPr/>
          <p:nvPr/>
        </p:nvSpPr>
        <p:spPr>
          <a:xfrm>
            <a:off x="695400" y="1179787"/>
            <a:ext cx="282160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/>
              <a:t>Inne opcje:</a:t>
            </a:r>
          </a:p>
          <a:p>
            <a:endParaRPr lang="pl-PL" dirty="0"/>
          </a:p>
          <a:p>
            <a:r>
              <a:rPr lang="en-US" dirty="0" err="1"/>
              <a:t>jdbc:mysql</a:t>
            </a:r>
            <a:r>
              <a:rPr lang="en-US" dirty="0"/>
              <a:t>://localhost:3306/my</a:t>
            </a:r>
            <a:r>
              <a:rPr lang="pl-PL" dirty="0" err="1" smtClean="0"/>
              <a:t>db</a:t>
            </a:r>
            <a:endParaRPr lang="pl-PL" dirty="0"/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350644"/>
            <a:ext cx="2962275" cy="942975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407368" y="3901073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smtClean="0"/>
              <a:t>Gdy coś pójdzie źle:</a:t>
            </a:r>
          </a:p>
          <a:p>
            <a:endParaRPr lang="pl-PL" dirty="0" smtClean="0"/>
          </a:p>
          <a:p>
            <a:r>
              <a:rPr lang="en-US" dirty="0" err="1" smtClean="0"/>
              <a:t>SQLException.getMessage</a:t>
            </a:r>
            <a:endParaRPr lang="en-US" dirty="0"/>
          </a:p>
          <a:p>
            <a:r>
              <a:rPr lang="en-US" dirty="0" err="1" smtClean="0"/>
              <a:t>SQLException.getSQLState</a:t>
            </a:r>
            <a:r>
              <a:rPr lang="pl-PL" dirty="0" smtClean="0"/>
              <a:t> – część ustandaryzowana, </a:t>
            </a:r>
          </a:p>
          <a:p>
            <a:r>
              <a:rPr lang="pl-PL" dirty="0"/>
              <a:t>	</a:t>
            </a:r>
            <a:r>
              <a:rPr lang="pl-PL" dirty="0" smtClean="0"/>
              <a:t>	            część zależna od producenta bazy</a:t>
            </a:r>
            <a:endParaRPr lang="en-US" dirty="0"/>
          </a:p>
          <a:p>
            <a:r>
              <a:rPr lang="en-US" dirty="0" err="1" smtClean="0"/>
              <a:t>SQLException.getErrorCode</a:t>
            </a:r>
            <a:endParaRPr lang="en-US" dirty="0"/>
          </a:p>
          <a:p>
            <a:r>
              <a:rPr lang="en-US" dirty="0" err="1"/>
              <a:t>SQLException.getCause</a:t>
            </a:r>
            <a:r>
              <a:rPr lang="en-US" dirty="0"/>
              <a:t> (</a:t>
            </a:r>
            <a:r>
              <a:rPr lang="en-US" dirty="0" err="1"/>
              <a:t>błąd</a:t>
            </a:r>
            <a:r>
              <a:rPr lang="en-US" dirty="0"/>
              <a:t> </a:t>
            </a:r>
            <a:r>
              <a:rPr lang="en-US" dirty="0" err="1"/>
              <a:t>łańcuchowy</a:t>
            </a:r>
            <a:r>
              <a:rPr lang="en-US" dirty="0" smtClean="0"/>
              <a:t>)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en-US" dirty="0"/>
              <a:t>https://dev.mysql.com/doc/refman/5.5/en/error-messages-server.html</a:t>
            </a:r>
          </a:p>
        </p:txBody>
      </p:sp>
      <p:pic>
        <p:nvPicPr>
          <p:cNvPr id="15" name="Obraz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008" y="922442"/>
            <a:ext cx="5838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06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JBDC – </a:t>
            </a:r>
            <a:r>
              <a:rPr lang="pl-PL" dirty="0" err="1" smtClean="0"/>
              <a:t>java</a:t>
            </a:r>
            <a:r>
              <a:rPr lang="pl-PL" dirty="0" smtClean="0"/>
              <a:t> API</a:t>
            </a:r>
            <a:endParaRPr lang="en-US" dirty="0"/>
          </a:p>
        </p:txBody>
      </p:sp>
      <p:sp>
        <p:nvSpPr>
          <p:cNvPr id="3" name="Prostokąt 2"/>
          <p:cNvSpPr/>
          <p:nvPr/>
        </p:nvSpPr>
        <p:spPr>
          <a:xfrm>
            <a:off x="416945" y="1340768"/>
            <a:ext cx="50305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https://docs.oracle.com/javase/8/docs/api/java/sql/Driver.html</a:t>
            </a:r>
          </a:p>
        </p:txBody>
      </p:sp>
      <p:sp>
        <p:nvSpPr>
          <p:cNvPr id="4" name="Prostokąt 3"/>
          <p:cNvSpPr/>
          <p:nvPr/>
        </p:nvSpPr>
        <p:spPr>
          <a:xfrm>
            <a:off x="6023992" y="1340768"/>
            <a:ext cx="55883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https://docs.oracle.com/javase/8/docs/api/javax/sql/DataSource.html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9" y="2564904"/>
            <a:ext cx="3886200" cy="184785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992" y="2564904"/>
            <a:ext cx="31432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9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Statement ~ grupa zapytań reprezentujących transakcję bazodanową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32083" y="1052736"/>
            <a:ext cx="1058517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3 możliwości:</a:t>
            </a:r>
          </a:p>
          <a:p>
            <a:endParaRPr lang="pl-PL" sz="2400" dirty="0"/>
          </a:p>
          <a:p>
            <a:r>
              <a:rPr lang="pl-PL" sz="2400" dirty="0" smtClean="0"/>
              <a:t>Statement – zapytanie bez parametrów</a:t>
            </a:r>
          </a:p>
          <a:p>
            <a:r>
              <a:rPr lang="pl-PL" sz="2400" dirty="0" err="1" smtClean="0"/>
              <a:t>PreparedStatement</a:t>
            </a:r>
            <a:r>
              <a:rPr lang="pl-PL" sz="2400" dirty="0" smtClean="0"/>
              <a:t> – z parametrami „?”, </a:t>
            </a:r>
            <a:r>
              <a:rPr lang="pl-PL" sz="2400" dirty="0" err="1" smtClean="0"/>
              <a:t>cache’owane</a:t>
            </a:r>
            <a:endParaRPr lang="pl-PL" sz="2400" dirty="0"/>
          </a:p>
          <a:p>
            <a:r>
              <a:rPr lang="pl-PL" sz="2400" dirty="0" err="1" smtClean="0"/>
              <a:t>CallableStatement</a:t>
            </a:r>
            <a:r>
              <a:rPr lang="pl-PL" sz="2400" dirty="0" smtClean="0"/>
              <a:t> – można zdefiniować parametry we/wy. Do procedur składowanych.</a:t>
            </a:r>
          </a:p>
          <a:p>
            <a:endParaRPr lang="pl-PL" sz="2400" dirty="0" smtClean="0"/>
          </a:p>
          <a:p>
            <a:r>
              <a:rPr lang="pl-PL" sz="2400" dirty="0" smtClean="0"/>
              <a:t>Wykonanie zapytania:</a:t>
            </a:r>
          </a:p>
          <a:p>
            <a:r>
              <a:rPr lang="pl-PL" sz="2400" dirty="0" err="1" smtClean="0"/>
              <a:t>execute</a:t>
            </a:r>
            <a:r>
              <a:rPr lang="pl-PL" sz="2400" dirty="0" smtClean="0"/>
              <a:t> – zwraca </a:t>
            </a:r>
            <a:r>
              <a:rPr lang="pl-PL" sz="2400" dirty="0" err="1" smtClean="0"/>
              <a:t>true</a:t>
            </a:r>
            <a:r>
              <a:rPr lang="pl-PL" sz="2400" dirty="0" smtClean="0"/>
              <a:t> jeśli w wyniku dostępny jest co najmniej 1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. Odczytaj kolejne wywołując </a:t>
            </a:r>
            <a:r>
              <a:rPr lang="pl-PL" sz="2400" dirty="0" err="1" smtClean="0"/>
              <a:t>statement.getResultSet</a:t>
            </a:r>
            <a:r>
              <a:rPr lang="pl-PL" sz="2400" dirty="0" smtClean="0"/>
              <a:t>();</a:t>
            </a:r>
          </a:p>
          <a:p>
            <a:r>
              <a:rPr lang="pl-PL" sz="2400" dirty="0" err="1" smtClean="0"/>
              <a:t>executeQuery</a:t>
            </a:r>
            <a:r>
              <a:rPr lang="pl-PL" sz="2400" dirty="0" smtClean="0"/>
              <a:t> -&gt; zwraca </a:t>
            </a:r>
            <a:r>
              <a:rPr lang="pl-PL" sz="2400" dirty="0" err="1" smtClean="0"/>
              <a:t>wrapper</a:t>
            </a:r>
            <a:r>
              <a:rPr lang="pl-PL" sz="2400" dirty="0" smtClean="0"/>
              <a:t> do kursora, tzw. </a:t>
            </a:r>
            <a:r>
              <a:rPr lang="pl-PL" sz="2400" dirty="0" err="1" smtClean="0"/>
              <a:t>ResultSet</a:t>
            </a:r>
            <a:r>
              <a:rPr lang="pl-PL" sz="2400" dirty="0" smtClean="0"/>
              <a:t> </a:t>
            </a:r>
          </a:p>
          <a:p>
            <a:r>
              <a:rPr lang="pl-PL" sz="2400" dirty="0" err="1" smtClean="0"/>
              <a:t>executeUpdate</a:t>
            </a:r>
            <a:r>
              <a:rPr lang="pl-PL" sz="2400" dirty="0" smtClean="0"/>
              <a:t> – zwraca liczbę procesowanych wierszy</a:t>
            </a:r>
          </a:p>
          <a:p>
            <a:endParaRPr lang="pl-PL" sz="2400" dirty="0" smtClean="0"/>
          </a:p>
          <a:p>
            <a:r>
              <a:rPr lang="pl-PL" sz="2400" dirty="0">
                <a:solidFill>
                  <a:srgbClr val="FF0000"/>
                </a:solidFill>
              </a:rPr>
              <a:t>Domyślnie połączenie działa w trybie auto-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, tzn. </a:t>
            </a:r>
            <a:r>
              <a:rPr lang="pl-PL" sz="2400" dirty="0" err="1">
                <a:solidFill>
                  <a:srgbClr val="FF0000"/>
                </a:solidFill>
              </a:rPr>
              <a:t>commit</a:t>
            </a:r>
            <a:r>
              <a:rPr lang="pl-PL" sz="2400" dirty="0">
                <a:solidFill>
                  <a:srgbClr val="FF0000"/>
                </a:solidFill>
              </a:rPr>
              <a:t> wykonywany jest  w momencie wykonania </a:t>
            </a:r>
            <a:r>
              <a:rPr lang="pl-PL" sz="2400" dirty="0" err="1">
                <a:solidFill>
                  <a:srgbClr val="FF0000"/>
                </a:solidFill>
              </a:rPr>
              <a:t>execute</a:t>
            </a:r>
            <a:r>
              <a:rPr lang="pl-PL" sz="2400" dirty="0">
                <a:solidFill>
                  <a:srgbClr val="FF0000"/>
                </a:solidFill>
              </a:rPr>
              <a:t> na obiekcie </a:t>
            </a:r>
            <a:r>
              <a:rPr lang="pl-PL" sz="2400" dirty="0" err="1">
                <a:solidFill>
                  <a:srgbClr val="FF0000"/>
                </a:solidFill>
              </a:rPr>
              <a:t>statement</a:t>
            </a:r>
            <a:endParaRPr lang="pl-PL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5522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95400" y="1844824"/>
            <a:ext cx="1051559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r</a:t>
            </a:r>
            <a:r>
              <a:rPr lang="pl-PL" dirty="0" smtClean="0"/>
              <a:t>óżnice między ODBC a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driverów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 smtClean="0"/>
              <a:t>Interfejsy Driver/</a:t>
            </a:r>
            <a:r>
              <a:rPr lang="pl-PL" dirty="0" err="1" smtClean="0"/>
              <a:t>DataSource</a:t>
            </a:r>
            <a:r>
              <a:rPr lang="pl-PL" dirty="0" smtClean="0"/>
              <a:t> w JDBC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j</a:t>
            </a:r>
            <a:r>
              <a:rPr lang="pl-PL" dirty="0" smtClean="0"/>
              <a:t>ak połączyć się do bazy i wykonać proste operacje na niej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ypy </a:t>
            </a:r>
            <a:r>
              <a:rPr lang="pl-PL" dirty="0" err="1" smtClean="0"/>
              <a:t>Statementów</a:t>
            </a:r>
            <a:r>
              <a:rPr lang="pl-PL" dirty="0" smtClean="0"/>
              <a:t> i wyników</a:t>
            </a:r>
            <a:endParaRPr lang="en-US" dirty="0"/>
          </a:p>
          <a:p>
            <a:pPr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pl-PL" dirty="0" smtClean="0"/>
              <a:t>Pojęcia</a:t>
            </a:r>
            <a:r>
              <a:rPr lang="en-US" dirty="0" smtClean="0"/>
              <a:t>: </a:t>
            </a:r>
            <a:r>
              <a:rPr lang="pl-PL" dirty="0" smtClean="0"/>
              <a:t>JDBC, JDBC Driver, kursor</a:t>
            </a:r>
            <a:endParaRPr lang="en-US" dirty="0"/>
          </a:p>
        </p:txBody>
      </p:sp>
      <p:pic>
        <p:nvPicPr>
          <p:cNvPr id="9218" name="Picture 2" descr="Image result for you should kno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0"/>
            <a:ext cx="4708786" cy="302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070048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sdacademy.pl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7234</TotalTime>
  <Words>1187</Words>
  <Application>Microsoft Macintosh PowerPoint</Application>
  <PresentationFormat>Widescreen</PresentationFormat>
  <Paragraphs>338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Geo</vt:lpstr>
      <vt:lpstr>Motyw sdacademy.pl</vt:lpstr>
      <vt:lpstr>Bazy danych - powtórka   1. Wprowadzenie 2. ODBC/JDBC – konektory 3. Object-Relational Mapping</vt:lpstr>
      <vt:lpstr>Agenda</vt:lpstr>
      <vt:lpstr>Baza danych – powtórka</vt:lpstr>
      <vt:lpstr>Open Database Connectivity (ODBC)</vt:lpstr>
      <vt:lpstr>Java Database Connectivity (JBDC)  - API</vt:lpstr>
      <vt:lpstr>Java Database Connectivity (JBDC)  - API</vt:lpstr>
      <vt:lpstr>JBDC – java API</vt:lpstr>
      <vt:lpstr>Statement ~ grupa zapytań reprezentujących transakcję bazodanową</vt:lpstr>
      <vt:lpstr>PowerPoint Presentation</vt:lpstr>
      <vt:lpstr>Zadanie 1 - JBDC</vt:lpstr>
      <vt:lpstr>Structured Query Language (SQL)</vt:lpstr>
      <vt:lpstr>Relacja </vt:lpstr>
      <vt:lpstr>Relacja (extented view - NULL) </vt:lpstr>
      <vt:lpstr>PowerPoint Presentation</vt:lpstr>
      <vt:lpstr>Typy Relacji – ERD (Entity Relationship Diagram) </vt:lpstr>
      <vt:lpstr>Typy Relacji (1 do wielu )</vt:lpstr>
      <vt:lpstr>Typy Relacji (wiele do wielu )</vt:lpstr>
      <vt:lpstr>  Java Persiastence Api (JPA)</vt:lpstr>
      <vt:lpstr>  Objects VS Relations – why ORM?</vt:lpstr>
      <vt:lpstr> Hibernate – implementacja warstwy persystencji</vt:lpstr>
      <vt:lpstr>Native Hibernate architecture</vt:lpstr>
      <vt:lpstr>Hibernate bootstrap – as JPA implementation </vt:lpstr>
      <vt:lpstr>Hibernate bootstrap – native API v. 5.2 (redesigned in 5.0)</vt:lpstr>
      <vt:lpstr>Entity lifecycle – Hibernate VS JPA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Programowanie poziom średnio-zaawansowany</dc:title>
  <dc:creator>death</dc:creator>
  <cp:lastModifiedBy>Adam Mika</cp:lastModifiedBy>
  <cp:revision>725</cp:revision>
  <dcterms:modified xsi:type="dcterms:W3CDTF">2017-10-16T16:36:07Z</dcterms:modified>
</cp:coreProperties>
</file>